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04.02.2021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04.02.2021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04.02.2021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548680"/>
            <a:ext cx="6264696" cy="1728192"/>
          </a:xfrm>
        </p:spPr>
        <p:txBody>
          <a:bodyPr/>
          <a:lstStyle/>
          <a:p>
            <a:r>
              <a:rPr lang="uz-Cyrl-UZ" dirty="0" smtClean="0">
                <a:solidFill>
                  <a:schemeClr val="accent6">
                    <a:lumMod val="20000"/>
                    <a:lumOff val="80000"/>
                  </a:schemeClr>
                </a:solidFill>
              </a:rPr>
              <a:t>Сурхондарё вилоят адлия бошқармаси</a:t>
            </a:r>
            <a:endParaRPr lang="ru-RU" dirty="0">
              <a:solidFill>
                <a:schemeClr val="accent6">
                  <a:lumMod val="20000"/>
                  <a:lumOff val="80000"/>
                </a:schemeClr>
              </a:solidFill>
            </a:endParaRPr>
          </a:p>
        </p:txBody>
      </p:sp>
      <p:sp>
        <p:nvSpPr>
          <p:cNvPr id="3" name="Подзаголовок 2"/>
          <p:cNvSpPr>
            <a:spLocks noGrp="1"/>
          </p:cNvSpPr>
          <p:nvPr>
            <p:ph type="subTitle" idx="1"/>
          </p:nvPr>
        </p:nvSpPr>
        <p:spPr>
          <a:xfrm>
            <a:off x="539552" y="3284984"/>
            <a:ext cx="8064896" cy="2448272"/>
          </a:xfrm>
        </p:spPr>
        <p:txBody>
          <a:bodyPr>
            <a:normAutofit/>
          </a:bodyPr>
          <a:lstStyle/>
          <a:p>
            <a:r>
              <a:rPr lang="ru-RU" b="1" i="1" dirty="0" err="1">
                <a:solidFill>
                  <a:schemeClr val="tx1"/>
                </a:solidFill>
                <a:latin typeface="Times New Roman" panose="02020603050405020304" pitchFamily="18" charset="0"/>
                <a:cs typeface="Times New Roman" panose="02020603050405020304" pitchFamily="18" charset="0"/>
              </a:rPr>
              <a:t>Сурхондарё</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вилоят</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ҳокимининг</a:t>
            </a:r>
            <a:r>
              <a:rPr lang="ru-RU" b="1" i="1" dirty="0">
                <a:solidFill>
                  <a:schemeClr val="tx1"/>
                </a:solidFill>
                <a:latin typeface="Times New Roman" panose="02020603050405020304" pitchFamily="18" charset="0"/>
                <a:cs typeface="Times New Roman" panose="02020603050405020304" pitchFamily="18" charset="0"/>
              </a:rPr>
              <a:t> 2019 </a:t>
            </a:r>
            <a:r>
              <a:rPr lang="ru-RU" b="1" i="1" dirty="0" err="1">
                <a:solidFill>
                  <a:schemeClr val="tx1"/>
                </a:solidFill>
                <a:latin typeface="Times New Roman" panose="02020603050405020304" pitchFamily="18" charset="0"/>
                <a:cs typeface="Times New Roman" panose="02020603050405020304" pitchFamily="18" charset="0"/>
              </a:rPr>
              <a:t>йил</a:t>
            </a:r>
            <a:r>
              <a:rPr lang="ru-RU" b="1" i="1" dirty="0">
                <a:solidFill>
                  <a:schemeClr val="tx1"/>
                </a:solidFill>
                <a:latin typeface="Times New Roman" panose="02020603050405020304" pitchFamily="18" charset="0"/>
                <a:cs typeface="Times New Roman" panose="02020603050405020304" pitchFamily="18" charset="0"/>
              </a:rPr>
              <a:t> 15 </a:t>
            </a:r>
            <a:r>
              <a:rPr lang="ru-RU" b="1" i="1" dirty="0" err="1">
                <a:solidFill>
                  <a:schemeClr val="tx1"/>
                </a:solidFill>
                <a:latin typeface="Times New Roman" panose="02020603050405020304" pitchFamily="18" charset="0"/>
                <a:cs typeface="Times New Roman" panose="02020603050405020304" pitchFamily="18" charset="0"/>
              </a:rPr>
              <a:t>июлдаги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smtClean="0">
                <a:solidFill>
                  <a:schemeClr val="tx1"/>
                </a:solidFill>
                <a:latin typeface="Times New Roman" panose="02020603050405020304" pitchFamily="18" charset="0"/>
                <a:cs typeface="Times New Roman" panose="02020603050405020304" pitchFamily="18" charset="0"/>
              </a:rPr>
              <a:t/>
            </a:r>
            <a:br>
              <a:rPr lang="ru-RU" b="1" i="1" dirty="0" smtClean="0">
                <a:solidFill>
                  <a:schemeClr val="tx1"/>
                </a:solidFill>
                <a:latin typeface="Times New Roman" panose="02020603050405020304" pitchFamily="18" charset="0"/>
                <a:cs typeface="Times New Roman" panose="02020603050405020304" pitchFamily="18" charset="0"/>
              </a:rPr>
            </a:br>
            <a:r>
              <a:rPr lang="ru-RU" b="1" i="1" dirty="0" smtClean="0">
                <a:solidFill>
                  <a:schemeClr val="tx1"/>
                </a:solidFill>
                <a:latin typeface="Times New Roman" panose="02020603050405020304" pitchFamily="18" charset="0"/>
                <a:cs typeface="Times New Roman" panose="02020603050405020304" pitchFamily="18" charset="0"/>
              </a:rPr>
              <a:t>Қ-327-сонли </a:t>
            </a:r>
            <a:r>
              <a:rPr lang="ru-RU" b="1" i="1" dirty="0" err="1">
                <a:solidFill>
                  <a:schemeClr val="tx1"/>
                </a:solidFill>
                <a:latin typeface="Times New Roman" panose="02020603050405020304" pitchFamily="18" charset="0"/>
                <a:cs typeface="Times New Roman" panose="02020603050405020304" pitchFamily="18" charset="0"/>
              </a:rPr>
              <a:t>қарори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билан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Сурхондарё</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вилоят</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адлия</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бошқармаси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ва</a:t>
            </a:r>
            <a:r>
              <a:rPr lang="ru-RU" b="1" i="1" dirty="0">
                <a:solidFill>
                  <a:schemeClr val="tx1"/>
                </a:solidFill>
                <a:latin typeface="Times New Roman" panose="02020603050405020304" pitchFamily="18" charset="0"/>
                <a:cs typeface="Times New Roman" panose="02020603050405020304" pitchFamily="18" charset="0"/>
              </a:rPr>
              <a:t> туман (</a:t>
            </a:r>
            <a:r>
              <a:rPr lang="ru-RU" b="1" i="1" dirty="0" err="1">
                <a:solidFill>
                  <a:schemeClr val="tx1"/>
                </a:solidFill>
                <a:latin typeface="Times New Roman" panose="02020603050405020304" pitchFamily="18" charset="0"/>
                <a:cs typeface="Times New Roman" panose="02020603050405020304" pitchFamily="18" charset="0"/>
              </a:rPr>
              <a:t>шаҳар</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адлия</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бўлимларининг</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ижтимоий-иқтисодий</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соҳада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ҳуқуқни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қўллаш</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амалиётини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ўрганиш</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бўйича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маҳаллий</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давлат</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ҳокимияти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давлат</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бошқаруви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ва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ҳуқуқни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муҳофаза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қилувчи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органлар</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билан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ҳамкорлиги</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тўғрисидаги</a:t>
            </a:r>
            <a:r>
              <a:rPr lang="ru-RU" b="1" i="1" dirty="0">
                <a:solidFill>
                  <a:schemeClr val="tx1"/>
                </a:solidFill>
                <a:latin typeface="Times New Roman" panose="02020603050405020304" pitchFamily="18" charset="0"/>
                <a:cs typeface="Times New Roman" panose="02020603050405020304" pitchFamily="18" charset="0"/>
              </a:rPr>
              <a:t> низом </a:t>
            </a:r>
            <a:r>
              <a:rPr lang="ru-RU" b="1" i="1" dirty="0" err="1" smtClean="0">
                <a:solidFill>
                  <a:schemeClr val="tx1"/>
                </a:solidFill>
                <a:latin typeface="Times New Roman" panose="02020603050405020304" pitchFamily="18" charset="0"/>
                <a:cs typeface="Times New Roman" panose="02020603050405020304" pitchFamily="18" charset="0"/>
              </a:rPr>
              <a:t>ижроси</a:t>
            </a:r>
            <a:r>
              <a:rPr lang="ru-RU" b="1" i="1" dirty="0" smtClean="0">
                <a:solidFill>
                  <a:schemeClr val="tx1"/>
                </a:solidFill>
                <a:latin typeface="Times New Roman" panose="02020603050405020304" pitchFamily="18" charset="0"/>
                <a:cs typeface="Times New Roman" panose="02020603050405020304" pitchFamily="18" charset="0"/>
              </a:rPr>
              <a:t> </a:t>
            </a:r>
            <a:r>
              <a:rPr lang="ru-RU" b="1" i="1" dirty="0" err="1" smtClean="0">
                <a:solidFill>
                  <a:schemeClr val="tx1"/>
                </a:solidFill>
                <a:latin typeface="Times New Roman" panose="02020603050405020304" pitchFamily="18" charset="0"/>
                <a:cs typeface="Times New Roman" panose="02020603050405020304" pitchFamily="18" charset="0"/>
              </a:rPr>
              <a:t>бўйича</a:t>
            </a:r>
            <a:r>
              <a:rPr lang="ru-RU" b="1" i="1" dirty="0" smtClean="0">
                <a:solidFill>
                  <a:schemeClr val="tx1"/>
                </a:solidFill>
                <a:latin typeface="Times New Roman" panose="02020603050405020304" pitchFamily="18" charset="0"/>
                <a:cs typeface="Times New Roman" panose="02020603050405020304" pitchFamily="18" charset="0"/>
              </a:rPr>
              <a:t> </a:t>
            </a:r>
            <a:br>
              <a:rPr lang="ru-RU" b="1" i="1" dirty="0" smtClean="0">
                <a:solidFill>
                  <a:schemeClr val="tx1"/>
                </a:solidFill>
                <a:latin typeface="Times New Roman" panose="02020603050405020304" pitchFamily="18" charset="0"/>
                <a:cs typeface="Times New Roman" panose="02020603050405020304" pitchFamily="18" charset="0"/>
              </a:rPr>
            </a:br>
            <a:r>
              <a:rPr lang="ru-RU" b="1" i="1" dirty="0" smtClean="0">
                <a:solidFill>
                  <a:schemeClr val="tx1"/>
                </a:solidFill>
                <a:latin typeface="Times New Roman" panose="02020603050405020304" pitchFamily="18" charset="0"/>
                <a:cs typeface="Times New Roman" panose="02020603050405020304" pitchFamily="18" charset="0"/>
              </a:rPr>
              <a:t>2019-2020 </a:t>
            </a:r>
            <a:r>
              <a:rPr lang="ru-RU" b="1" i="1" dirty="0" err="1" smtClean="0">
                <a:solidFill>
                  <a:schemeClr val="tx1"/>
                </a:solidFill>
                <a:latin typeface="Times New Roman" panose="02020603050405020304" pitchFamily="18" charset="0"/>
                <a:cs typeface="Times New Roman" panose="02020603050405020304" pitchFamily="18" charset="0"/>
              </a:rPr>
              <a:t>йилларда</a:t>
            </a:r>
            <a:r>
              <a:rPr lang="ru-RU" b="1" i="1" dirty="0" smtClean="0">
                <a:solidFill>
                  <a:schemeClr val="tx1"/>
                </a:solidFill>
                <a:latin typeface="Times New Roman" panose="02020603050405020304" pitchFamily="18" charset="0"/>
                <a:cs typeface="Times New Roman" panose="02020603050405020304" pitchFamily="18" charset="0"/>
              </a:rPr>
              <a:t> </a:t>
            </a:r>
            <a:r>
              <a:rPr lang="ru-RU" b="1" i="1" dirty="0" err="1" smtClean="0">
                <a:solidFill>
                  <a:schemeClr val="tx1"/>
                </a:solidFill>
                <a:latin typeface="Times New Roman" panose="02020603050405020304" pitchFamily="18" charset="0"/>
                <a:cs typeface="Times New Roman" panose="02020603050405020304" pitchFamily="18" charset="0"/>
              </a:rPr>
              <a:t>амалга</a:t>
            </a:r>
            <a:r>
              <a:rPr lang="ru-RU" b="1" i="1" dirty="0" smtClean="0">
                <a:solidFill>
                  <a:schemeClr val="tx1"/>
                </a:solidFill>
                <a:latin typeface="Times New Roman" panose="02020603050405020304" pitchFamily="18" charset="0"/>
                <a:cs typeface="Times New Roman" panose="02020603050405020304" pitchFamily="18" charset="0"/>
              </a:rPr>
              <a:t> </a:t>
            </a:r>
            <a:r>
              <a:rPr lang="ru-RU" b="1" i="1" dirty="0" err="1" smtClean="0">
                <a:solidFill>
                  <a:schemeClr val="tx1"/>
                </a:solidFill>
                <a:latin typeface="Times New Roman" panose="02020603050405020304" pitchFamily="18" charset="0"/>
                <a:cs typeface="Times New Roman" panose="02020603050405020304" pitchFamily="18" charset="0"/>
              </a:rPr>
              <a:t>оширилган</a:t>
            </a:r>
            <a:r>
              <a:rPr lang="ru-RU" b="1" i="1" dirty="0" smtClean="0">
                <a:solidFill>
                  <a:schemeClr val="tx1"/>
                </a:solidFill>
                <a:latin typeface="Times New Roman" panose="02020603050405020304" pitchFamily="18" charset="0"/>
                <a:cs typeface="Times New Roman" panose="02020603050405020304" pitchFamily="18" charset="0"/>
              </a:rPr>
              <a:t> </a:t>
            </a:r>
            <a:r>
              <a:rPr lang="ru-RU" b="1" i="1" dirty="0" err="1" smtClean="0">
                <a:solidFill>
                  <a:schemeClr val="tx1"/>
                </a:solidFill>
                <a:latin typeface="Times New Roman" panose="02020603050405020304" pitchFamily="18" charset="0"/>
                <a:cs typeface="Times New Roman" panose="02020603050405020304" pitchFamily="18" charset="0"/>
              </a:rPr>
              <a:t>ишлар</a:t>
            </a:r>
            <a:endParaRPr lang="ru-RU" b="1" i="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C:\Users\С.Алламуродов\Desktop\Без назван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73201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uz-Cyrl-UZ" dirty="0">
                <a:latin typeface="Times New Roman" panose="02020603050405020304" pitchFamily="18" charset="0"/>
                <a:cs typeface="Times New Roman" panose="02020603050405020304" pitchFamily="18" charset="0"/>
              </a:rPr>
              <a:t>Вилоят ва туман (шаҳар) даражасидаги маҳаллий давлат ҳокимияти, давлат бошқаруви ва ҳуқуқни муҳофаза қилувчи органлар томонидан берилган </a:t>
            </a:r>
            <a:r>
              <a:rPr lang="uz-Cyrl-UZ" dirty="0" smtClean="0">
                <a:latin typeface="Times New Roman" panose="02020603050405020304" pitchFamily="18" charset="0"/>
                <a:cs typeface="Times New Roman" panose="02020603050405020304" pitchFamily="18" charset="0"/>
              </a:rPr>
              <a:t>99 </a:t>
            </a:r>
            <a:r>
              <a:rPr lang="uz-Cyrl-UZ" dirty="0">
                <a:latin typeface="Times New Roman" panose="02020603050405020304" pitchFamily="18" charset="0"/>
                <a:cs typeface="Times New Roman" panose="02020603050405020304" pitchFamily="18" charset="0"/>
              </a:rPr>
              <a:t>та қонунчиликни такомиллаштириш юзасидан таклифлар адлия бошқармасида ташкил этилган ишчи гуруҳнинг мажлисида муҳокама қилинди. </a:t>
            </a:r>
            <a:endParaRPr lang="ru-RU" dirty="0">
              <a:latin typeface="Times New Roman" panose="02020603050405020304" pitchFamily="18" charset="0"/>
              <a:cs typeface="Times New Roman" panose="02020603050405020304" pitchFamily="18" charset="0"/>
            </a:endParaRPr>
          </a:p>
          <a:p>
            <a:pPr algn="just"/>
            <a:r>
              <a:rPr lang="uz-Cyrl-UZ" dirty="0">
                <a:latin typeface="Times New Roman" panose="02020603050405020304" pitchFamily="18" charset="0"/>
                <a:cs typeface="Times New Roman" panose="02020603050405020304" pitchFamily="18" charset="0"/>
              </a:rPr>
              <a:t>Муҳокама жараёнида берилган таклифлардан </a:t>
            </a:r>
            <a:r>
              <a:rPr lang="uz-Cyrl-UZ" dirty="0" smtClean="0">
                <a:latin typeface="Times New Roman" panose="02020603050405020304" pitchFamily="18" charset="0"/>
                <a:cs typeface="Times New Roman" panose="02020603050405020304" pitchFamily="18" charset="0"/>
              </a:rPr>
              <a:t>33 </a:t>
            </a:r>
            <a:r>
              <a:rPr lang="uz-Cyrl-UZ" dirty="0">
                <a:latin typeface="Times New Roman" panose="02020603050405020304" pitchFamily="18" charset="0"/>
                <a:cs typeface="Times New Roman" panose="02020603050405020304" pitchFamily="18" charset="0"/>
              </a:rPr>
              <a:t>тасини Адлия вазирлигига кўриб чиқиш учун юбориш мақсадга </a:t>
            </a:r>
            <a:r>
              <a:rPr lang="uz-Cyrl-UZ" dirty="0" smtClean="0">
                <a:latin typeface="Times New Roman" panose="02020603050405020304" pitchFamily="18" charset="0"/>
                <a:cs typeface="Times New Roman" panose="02020603050405020304" pitchFamily="18" charset="0"/>
              </a:rPr>
              <a:t>мувофиқ деб топилган. </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uz-Cyrl-UZ" dirty="0" smtClean="0">
                <a:latin typeface="Times New Roman" panose="02020603050405020304" pitchFamily="18" charset="0"/>
                <a:cs typeface="Times New Roman" panose="02020603050405020304" pitchFamily="18" charset="0"/>
              </a:rPr>
              <a:t>2019 йилда амалга оширилган ишлар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37135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uz-Cyrl-UZ" dirty="0">
                <a:latin typeface="Times New Roman" panose="02020603050405020304" pitchFamily="18" charset="0"/>
                <a:cs typeface="Times New Roman" panose="02020603050405020304" pitchFamily="18" charset="0"/>
              </a:rPr>
              <a:t>Вилоят ва туман (шаҳар) даражасидаги маҳаллий давлат ҳокимияти, давлат бошқаруви ва ҳуқуқни муҳофаза қилувчи органлар томонидан берилган </a:t>
            </a:r>
            <a:r>
              <a:rPr lang="uz-Cyrl-UZ" dirty="0" smtClean="0">
                <a:latin typeface="Times New Roman" panose="02020603050405020304" pitchFamily="18" charset="0"/>
                <a:cs typeface="Times New Roman" panose="02020603050405020304" pitchFamily="18" charset="0"/>
              </a:rPr>
              <a:t>258 </a:t>
            </a:r>
            <a:r>
              <a:rPr lang="uz-Cyrl-UZ" dirty="0">
                <a:latin typeface="Times New Roman" panose="02020603050405020304" pitchFamily="18" charset="0"/>
                <a:cs typeface="Times New Roman" panose="02020603050405020304" pitchFamily="18" charset="0"/>
              </a:rPr>
              <a:t>та қонунчиликни такомиллаштириш юзасидан таклифлар адлия бошқармасида ташкил этилган ишчи гуруҳнинг мажлисида муҳокама қилинди. </a:t>
            </a:r>
            <a:endParaRPr lang="ru-RU" dirty="0">
              <a:latin typeface="Times New Roman" panose="02020603050405020304" pitchFamily="18" charset="0"/>
              <a:cs typeface="Times New Roman" panose="02020603050405020304" pitchFamily="18" charset="0"/>
            </a:endParaRPr>
          </a:p>
          <a:p>
            <a:pPr algn="just"/>
            <a:r>
              <a:rPr lang="uz-Cyrl-UZ" dirty="0">
                <a:latin typeface="Times New Roman" panose="02020603050405020304" pitchFamily="18" charset="0"/>
                <a:cs typeface="Times New Roman" panose="02020603050405020304" pitchFamily="18" charset="0"/>
              </a:rPr>
              <a:t>Муҳокама жараёнида берилган </a:t>
            </a:r>
            <a:r>
              <a:rPr lang="uz-Cyrl-UZ">
                <a:latin typeface="Times New Roman" panose="02020603050405020304" pitchFamily="18" charset="0"/>
                <a:cs typeface="Times New Roman" panose="02020603050405020304" pitchFamily="18" charset="0"/>
              </a:rPr>
              <a:t>таклифлардан </a:t>
            </a:r>
            <a:r>
              <a:rPr lang="uz-Cyrl-UZ" smtClean="0">
                <a:latin typeface="Times New Roman" panose="02020603050405020304" pitchFamily="18" charset="0"/>
                <a:cs typeface="Times New Roman" panose="02020603050405020304" pitchFamily="18" charset="0"/>
              </a:rPr>
              <a:t>34 </a:t>
            </a:r>
            <a:r>
              <a:rPr lang="uz-Cyrl-UZ" dirty="0">
                <a:latin typeface="Times New Roman" panose="02020603050405020304" pitchFamily="18" charset="0"/>
                <a:cs typeface="Times New Roman" panose="02020603050405020304" pitchFamily="18" charset="0"/>
              </a:rPr>
              <a:t>тасини Адлия вазирлигига кўриб чиқиш учун юбориш мақсадга мувофиқ деб топилган</a:t>
            </a:r>
            <a:r>
              <a:rPr lang="uz-Cyrl-UZ" dirty="0"/>
              <a:t>. </a:t>
            </a:r>
            <a:endParaRPr lang="ru-RU" dirty="0"/>
          </a:p>
        </p:txBody>
      </p:sp>
      <p:sp>
        <p:nvSpPr>
          <p:cNvPr id="3" name="Заголовок 2"/>
          <p:cNvSpPr>
            <a:spLocks noGrp="1"/>
          </p:cNvSpPr>
          <p:nvPr>
            <p:ph type="title"/>
          </p:nvPr>
        </p:nvSpPr>
        <p:spPr/>
        <p:txBody>
          <a:bodyPr>
            <a:normAutofit fontScale="90000"/>
          </a:bodyPr>
          <a:lstStyle/>
          <a:p>
            <a:r>
              <a:rPr lang="uz-Cyrl-UZ" dirty="0" smtClean="0">
                <a:latin typeface="Times New Roman" panose="02020603050405020304" pitchFamily="18" charset="0"/>
                <a:cs typeface="Times New Roman" panose="02020603050405020304" pitchFamily="18" charset="0"/>
              </a:rPr>
              <a:t>2020 йилда </a:t>
            </a:r>
            <a:r>
              <a:rPr lang="uz-Cyrl-UZ" dirty="0">
                <a:latin typeface="Times New Roman" panose="02020603050405020304" pitchFamily="18" charset="0"/>
                <a:cs typeface="Times New Roman" panose="02020603050405020304" pitchFamily="18" charset="0"/>
              </a:rPr>
              <a:t>амалга оширилган ишлар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21581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30680095"/>
              </p:ext>
            </p:extLst>
          </p:nvPr>
        </p:nvGraphicFramePr>
        <p:xfrm>
          <a:off x="871538" y="1628805"/>
          <a:ext cx="7408860" cy="4421088"/>
        </p:xfrm>
        <a:graphic>
          <a:graphicData uri="http://schemas.openxmlformats.org/drawingml/2006/table">
            <a:tbl>
              <a:tblPr firstRow="1" bandRow="1">
                <a:tableStyleId>{5C22544A-7EE6-4342-B048-85BDC9FD1C3A}</a:tableStyleId>
              </a:tblPr>
              <a:tblGrid>
                <a:gridCol w="460102"/>
                <a:gridCol w="2376264"/>
                <a:gridCol w="1656184"/>
                <a:gridCol w="1656184"/>
                <a:gridCol w="1260126"/>
              </a:tblGrid>
              <a:tr h="432048">
                <a:tc>
                  <a:txBody>
                    <a:bodyPr/>
                    <a:lstStyle/>
                    <a:p>
                      <a:pPr algn="ctr"/>
                      <a:r>
                        <a:rPr lang="uz-Cyrl-U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solidFill>
                      <a:srgbClr val="92D050"/>
                    </a:solidFill>
                  </a:tcPr>
                </a:tc>
                <a:tc>
                  <a:txBody>
                    <a:bodyPr/>
                    <a:lstStyle/>
                    <a:p>
                      <a:pPr algn="ctr"/>
                      <a:r>
                        <a:rPr lang="uz-Cyrl-UZ" dirty="0" smtClean="0">
                          <a:latin typeface="Times New Roman" panose="02020603050405020304" pitchFamily="18" charset="0"/>
                          <a:cs typeface="Times New Roman" panose="02020603050405020304" pitchFamily="18" charset="0"/>
                        </a:rPr>
                        <a:t>Туман (шаҳар) номи</a:t>
                      </a:r>
                      <a:endParaRPr lang="ru-RU" dirty="0">
                        <a:latin typeface="Times New Roman" panose="02020603050405020304" pitchFamily="18" charset="0"/>
                        <a:cs typeface="Times New Roman" panose="02020603050405020304"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dirty="0" smtClean="0">
                          <a:latin typeface="Times New Roman" panose="02020603050405020304" pitchFamily="18" charset="0"/>
                          <a:cs typeface="Times New Roman" panose="02020603050405020304" pitchFamily="18" charset="0"/>
                        </a:rPr>
                        <a:t>2019 йилда</a:t>
                      </a:r>
                      <a:endParaRPr lang="ru-RU" dirty="0" smtClean="0">
                        <a:latin typeface="Times New Roman" panose="02020603050405020304" pitchFamily="18" charset="0"/>
                        <a:cs typeface="Times New Roman" panose="02020603050405020304" pitchFamily="18" charset="0"/>
                      </a:endParaRPr>
                    </a:p>
                    <a:p>
                      <a:pPr algn="ctr"/>
                      <a:r>
                        <a:rPr lang="uz-Cyrl-UZ" dirty="0" smtClean="0">
                          <a:latin typeface="Times New Roman" panose="02020603050405020304" pitchFamily="18" charset="0"/>
                          <a:cs typeface="Times New Roman" panose="02020603050405020304" pitchFamily="18" charset="0"/>
                        </a:rPr>
                        <a:t>келиб тушган таклифлар сони</a:t>
                      </a:r>
                      <a:endParaRPr lang="ru-RU" dirty="0">
                        <a:latin typeface="Times New Roman" panose="02020603050405020304" pitchFamily="18" charset="0"/>
                        <a:cs typeface="Times New Roman" panose="02020603050405020304"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dirty="0" smtClean="0">
                          <a:latin typeface="Times New Roman" panose="02020603050405020304" pitchFamily="18" charset="0"/>
                          <a:cs typeface="Times New Roman" panose="02020603050405020304" pitchFamily="18" charset="0"/>
                        </a:rPr>
                        <a:t>2</a:t>
                      </a:r>
                      <a:r>
                        <a:rPr lang="uz-Cyrl-UZ" sz="1800" b="1" kern="1200" dirty="0" smtClean="0">
                          <a:solidFill>
                            <a:schemeClr val="lt1"/>
                          </a:solidFill>
                          <a:latin typeface="Times New Roman" panose="02020603050405020304" pitchFamily="18" charset="0"/>
                          <a:ea typeface="+mn-ea"/>
                          <a:cs typeface="Times New Roman" panose="02020603050405020304" pitchFamily="18" charset="0"/>
                        </a:rPr>
                        <a:t>020 йилда</a:t>
                      </a:r>
                      <a:endParaRPr lang="ru-RU" sz="1800" b="1" kern="1200" dirty="0" smtClean="0">
                        <a:solidFill>
                          <a:schemeClr val="lt1"/>
                        </a:solidFill>
                        <a:latin typeface="Times New Roman" panose="02020603050405020304" pitchFamily="18" charset="0"/>
                        <a:ea typeface="+mn-ea"/>
                        <a:cs typeface="Times New Roman" panose="02020603050405020304" pitchFamily="18" charset="0"/>
                      </a:endParaRPr>
                    </a:p>
                    <a:p>
                      <a:pPr marL="0" algn="ctr" defTabSz="914400" rtl="0" eaLnBrk="1" latinLnBrk="0" hangingPunct="1"/>
                      <a:r>
                        <a:rPr lang="uz-Cyrl-UZ" sz="1800" b="1" kern="1200" dirty="0" smtClean="0">
                          <a:solidFill>
                            <a:schemeClr val="lt1"/>
                          </a:solidFill>
                          <a:latin typeface="Times New Roman" panose="02020603050405020304" pitchFamily="18" charset="0"/>
                          <a:ea typeface="+mn-ea"/>
                          <a:cs typeface="Times New Roman" panose="02020603050405020304" pitchFamily="18" charset="0"/>
                        </a:rPr>
                        <a:t>келиб тушган таклифлар сони</a:t>
                      </a:r>
                      <a:endParaRPr lang="ru-RU" sz="1800" b="1" kern="1200" dirty="0" smtClean="0">
                        <a:solidFill>
                          <a:schemeClr val="lt1"/>
                        </a:solidFill>
                        <a:latin typeface="Times New Roman" panose="02020603050405020304" pitchFamily="18" charset="0"/>
                        <a:ea typeface="+mn-ea"/>
                        <a:cs typeface="Times New Roman" panose="02020603050405020304" pitchFamily="18" charset="0"/>
                      </a:endParaRPr>
                    </a:p>
                  </a:txBody>
                  <a:tcPr>
                    <a:solidFill>
                      <a:srgbClr val="92D050"/>
                    </a:solidFill>
                  </a:tcPr>
                </a:tc>
                <a:tc>
                  <a:txBody>
                    <a:bodyPr/>
                    <a:lstStyle/>
                    <a:p>
                      <a:pPr algn="ctr"/>
                      <a:r>
                        <a:rPr lang="uz-Cyrl-UZ" dirty="0" smtClean="0">
                          <a:latin typeface="Times New Roman" panose="02020603050405020304" pitchFamily="18" charset="0"/>
                          <a:cs typeface="Times New Roman" panose="02020603050405020304" pitchFamily="18" charset="0"/>
                        </a:rPr>
                        <a:t>Асосли деб топилган</a:t>
                      </a:r>
                      <a:endParaRPr lang="ru-RU" dirty="0">
                        <a:latin typeface="Times New Roman" panose="02020603050405020304" pitchFamily="18" charset="0"/>
                        <a:cs typeface="Times New Roman" panose="02020603050405020304" pitchFamily="18" charset="0"/>
                      </a:endParaRPr>
                    </a:p>
                  </a:txBody>
                  <a:tcPr>
                    <a:solidFill>
                      <a:srgbClr val="92D050"/>
                    </a:solidFill>
                  </a:tcPr>
                </a:tc>
              </a:tr>
              <a:tr h="432048">
                <a:tc>
                  <a:txBody>
                    <a:bodyPr/>
                    <a:lstStyle/>
                    <a:p>
                      <a:pPr algn="ctr"/>
                      <a:r>
                        <a:rPr lang="uz-Cyrl-UZ"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Ангор</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21</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23</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3</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Бандихон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0</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2</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Бойсун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4</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Денов</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14</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35</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11</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Жарқўрғон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4</a:t>
                      </a:r>
                    </a:p>
                    <a:p>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10</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7</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Қизириқ</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0</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1</a:t>
                      </a:r>
                      <a:endParaRPr lang="ru-RU" dirty="0"/>
                    </a:p>
                  </a:txBody>
                  <a:tcPr/>
                </a:tc>
              </a:tr>
              <a:tr h="432048">
                <a:tc>
                  <a:txBody>
                    <a:bodyPr/>
                    <a:lstStyle/>
                    <a:p>
                      <a:pPr algn="ctr"/>
                      <a:r>
                        <a:rPr lang="uz-Cyrl-UZ" dirty="0" smtClean="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Қумқўрғон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21</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4</a:t>
                      </a:r>
                      <a:endParaRPr lang="ru-RU" dirty="0"/>
                    </a:p>
                  </a:txBody>
                  <a:tcPr/>
                </a:tc>
              </a:tr>
            </a:tbl>
          </a:graphicData>
        </a:graphic>
      </p:graphicFrame>
      <p:sp>
        <p:nvSpPr>
          <p:cNvPr id="3" name="Заголовок 2"/>
          <p:cNvSpPr>
            <a:spLocks noGrp="1"/>
          </p:cNvSpPr>
          <p:nvPr>
            <p:ph type="title"/>
          </p:nvPr>
        </p:nvSpPr>
        <p:spPr/>
        <p:txBody>
          <a:bodyPr>
            <a:normAutofit fontScale="90000"/>
          </a:bodyPr>
          <a:lstStyle/>
          <a:p>
            <a:r>
              <a:rPr lang="uz-Cyrl-UZ" sz="2400" dirty="0" smtClean="0"/>
              <a:t>Вилоят, туман (</a:t>
            </a:r>
            <a:r>
              <a:rPr lang="uz-Cyrl-UZ" sz="2400" dirty="0"/>
              <a:t>шаҳар) даражасидаги маҳаллий давлат ҳокимияти, давлат бошқаруви ва ҳуқуқни муҳофаза қилувчи органлар томонидан </a:t>
            </a:r>
            <a:r>
              <a:rPr lang="uz-Cyrl-UZ" sz="2400" dirty="0" smtClean="0"/>
              <a:t>берилган таклифлар туманлар кесимида</a:t>
            </a:r>
            <a:endParaRPr lang="ru-RU" sz="2400" dirty="0"/>
          </a:p>
        </p:txBody>
      </p:sp>
    </p:spTree>
    <p:extLst>
      <p:ext uri="{BB962C8B-B14F-4D97-AF65-F5344CB8AC3E}">
        <p14:creationId xmlns:p14="http://schemas.microsoft.com/office/powerpoint/2010/main" val="428391119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9" name="Объект 3"/>
          <p:cNvGraphicFramePr>
            <a:graphicFrameLocks/>
          </p:cNvGraphicFramePr>
          <p:nvPr>
            <p:extLst>
              <p:ext uri="{D42A27DB-BD31-4B8C-83A1-F6EECF244321}">
                <p14:modId xmlns:p14="http://schemas.microsoft.com/office/powerpoint/2010/main" val="556603852"/>
              </p:ext>
            </p:extLst>
          </p:nvPr>
        </p:nvGraphicFramePr>
        <p:xfrm>
          <a:off x="871538" y="476669"/>
          <a:ext cx="7408860" cy="5040560"/>
        </p:xfrm>
        <a:graphic>
          <a:graphicData uri="http://schemas.openxmlformats.org/drawingml/2006/table">
            <a:tbl>
              <a:tblPr firstRow="1" bandRow="1">
                <a:tableStyleId>{5C22544A-7EE6-4342-B048-85BDC9FD1C3A}</a:tableStyleId>
              </a:tblPr>
              <a:tblGrid>
                <a:gridCol w="460102"/>
                <a:gridCol w="2376264"/>
                <a:gridCol w="1608950"/>
                <a:gridCol w="1703418"/>
                <a:gridCol w="1260126"/>
              </a:tblGrid>
              <a:tr h="504056">
                <a:tc>
                  <a:txBody>
                    <a:bodyPr/>
                    <a:lstStyle/>
                    <a:p>
                      <a:pPr algn="ctr"/>
                      <a:r>
                        <a:rPr lang="uz-Cyrl-UZ"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Шеробод</a:t>
                      </a:r>
                      <a:endParaRPr lang="ru-RU" dirty="0">
                        <a:latin typeface="Times New Roman" panose="02020603050405020304" pitchFamily="18" charset="0"/>
                        <a:cs typeface="Times New Roman" panose="02020603050405020304" pitchFamily="18" charset="0"/>
                      </a:endParaRPr>
                    </a:p>
                  </a:txBody>
                  <a:tcPr/>
                </a:tc>
                <a:tc>
                  <a:txBody>
                    <a:bodyPr/>
                    <a:lstStyle/>
                    <a:p>
                      <a:pPr algn="l"/>
                      <a:r>
                        <a:rPr lang="uz-Cyrl-UZ" dirty="0" smtClean="0"/>
                        <a:t>1</a:t>
                      </a:r>
                      <a:endParaRPr lang="ru-RU" dirty="0"/>
                    </a:p>
                  </a:txBody>
                  <a:tcPr/>
                </a:tc>
                <a:tc>
                  <a:txBody>
                    <a:bodyPr/>
                    <a:lstStyle/>
                    <a:p>
                      <a:pPr algn="l"/>
                      <a:r>
                        <a:rPr lang="uz-Cyrl-UZ" dirty="0" smtClean="0"/>
                        <a:t>3</a:t>
                      </a:r>
                      <a:endParaRPr lang="ru-RU" dirty="0"/>
                    </a:p>
                  </a:txBody>
                  <a:tcPr/>
                </a:tc>
                <a:tc>
                  <a:txBody>
                    <a:bodyPr/>
                    <a:lstStyle/>
                    <a:p>
                      <a:pPr algn="l"/>
                      <a:r>
                        <a:rPr lang="uz-Cyrl-UZ" dirty="0" smtClean="0"/>
                        <a:t>0</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9</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Шўрчи </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17</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3</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10</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Музработ</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26</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4</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11</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Олтинсой</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9</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3</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12</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Сариосиё</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2</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13</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Узун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13</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t>2</a:t>
                      </a:r>
                      <a:endParaRPr lang="ru-RU" dirty="0"/>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14</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Термиз туман</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35</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15</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Термиз шаҳар</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a:tc>
              </a:tr>
              <a:tr h="504056">
                <a:tc>
                  <a:txBody>
                    <a:bodyPr/>
                    <a:lstStyle/>
                    <a:p>
                      <a:pPr algn="ctr"/>
                      <a:r>
                        <a:rPr lang="uz-Cyrl-UZ" dirty="0" smtClean="0">
                          <a:latin typeface="Times New Roman" panose="02020603050405020304" pitchFamily="18" charset="0"/>
                          <a:cs typeface="Times New Roman" panose="02020603050405020304" pitchFamily="18" charset="0"/>
                        </a:rPr>
                        <a:t>16</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Сурхондарё</a:t>
                      </a:r>
                      <a:r>
                        <a:rPr lang="uz-Cyrl-UZ" baseline="0" dirty="0" smtClean="0">
                          <a:latin typeface="Times New Roman" panose="02020603050405020304" pitchFamily="18" charset="0"/>
                          <a:cs typeface="Times New Roman" panose="02020603050405020304" pitchFamily="18" charset="0"/>
                        </a:rPr>
                        <a:t> вилояти</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12</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35</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a:tc>
              </a:tr>
              <a:tr h="504056">
                <a:tc>
                  <a:txBody>
                    <a:bodyPr/>
                    <a:lstStyle/>
                    <a:p>
                      <a:pPr algn="ct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uz-Cyrl-UZ" dirty="0" smtClean="0">
                          <a:latin typeface="Times New Roman" panose="02020603050405020304" pitchFamily="18" charset="0"/>
                          <a:cs typeface="Times New Roman" panose="02020603050405020304" pitchFamily="18" charset="0"/>
                        </a:rPr>
                        <a:t>Жами</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99</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258</a:t>
                      </a:r>
                      <a:endParaRPr lang="ru-RU" dirty="0">
                        <a:latin typeface="Times New Roman" panose="02020603050405020304" pitchFamily="18" charset="0"/>
                        <a:cs typeface="Times New Roman" panose="02020603050405020304" pitchFamily="18" charset="0"/>
                      </a:endParaRPr>
                    </a:p>
                  </a:txBody>
                  <a:tcPr/>
                </a:tc>
                <a:tc>
                  <a:txBody>
                    <a:bodyPr/>
                    <a:lstStyle/>
                    <a:p>
                      <a:r>
                        <a:rPr lang="uz-Cyrl-UZ" dirty="0" smtClean="0">
                          <a:latin typeface="Times New Roman" panose="02020603050405020304" pitchFamily="18" charset="0"/>
                          <a:cs typeface="Times New Roman" panose="02020603050405020304" pitchFamily="18" charset="0"/>
                        </a:rPr>
                        <a:t>67</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9123657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24000">
              <a:schemeClr val="accent6"/>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55576" y="338328"/>
            <a:ext cx="7632848" cy="6115008"/>
          </a:xfrm>
        </p:spPr>
        <p:txBody>
          <a:bodyPr>
            <a:normAutofit/>
          </a:bodyPr>
          <a:lstStyle/>
          <a:p>
            <a:pPr algn="just"/>
            <a:r>
              <a:rPr lang="uz-Cyrl-UZ" sz="2800" dirty="0" smtClean="0">
                <a:solidFill>
                  <a:schemeClr val="tx1"/>
                </a:solidFill>
                <a:latin typeface="Times New Roman" panose="02020603050405020304" pitchFamily="18" charset="0"/>
                <a:cs typeface="Times New Roman" panose="02020603050405020304" pitchFamily="18" charset="0"/>
              </a:rPr>
              <a:t>	Вилоят</a:t>
            </a:r>
            <a:r>
              <a:rPr lang="uz-Cyrl-UZ" sz="2800" dirty="0">
                <a:solidFill>
                  <a:schemeClr val="tx1"/>
                </a:solidFill>
                <a:latin typeface="Times New Roman" panose="02020603050405020304" pitchFamily="18" charset="0"/>
                <a:cs typeface="Times New Roman" panose="02020603050405020304" pitchFamily="18" charset="0"/>
              </a:rPr>
              <a:t>, туман (шаҳар) даражасидаги маҳаллий давлат ҳокимияти, давлат бошқаруви ва ҳуқуқни муҳофаза қилувчи органлар </a:t>
            </a:r>
            <a:r>
              <a:rPr lang="uz-Cyrl-UZ" sz="2800" dirty="0" smtClean="0">
                <a:solidFill>
                  <a:schemeClr val="tx1"/>
                </a:solidFill>
                <a:latin typeface="Times New Roman" panose="02020603050405020304" pitchFamily="18" charset="0"/>
                <a:cs typeface="Times New Roman" panose="02020603050405020304" pitchFamily="18" charset="0"/>
              </a:rPr>
              <a:t>томонидан </a:t>
            </a:r>
            <a:r>
              <a:rPr lang="ru-RU" sz="2800" dirty="0" err="1">
                <a:solidFill>
                  <a:schemeClr val="tx1"/>
                </a:solidFill>
                <a:latin typeface="Times New Roman" panose="02020603050405020304" pitchFamily="18" charset="0"/>
                <a:cs typeface="Times New Roman" panose="02020603050405020304" pitchFamily="18" charset="0"/>
              </a:rPr>
              <a:t>қ</a:t>
            </a:r>
            <a:r>
              <a:rPr lang="ru-RU" sz="2800" dirty="0" err="1" smtClean="0">
                <a:solidFill>
                  <a:schemeClr val="tx1"/>
                </a:solidFill>
                <a:latin typeface="Times New Roman" panose="02020603050405020304" pitchFamily="18" charset="0"/>
                <a:cs typeface="Times New Roman" panose="02020603050405020304" pitchFamily="18" charset="0"/>
              </a:rPr>
              <a:t>онунчиликни</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такомиллаштириш</a:t>
            </a:r>
            <a:r>
              <a:rPr lang="ru-RU" sz="2800" dirty="0">
                <a:solidFill>
                  <a:schemeClr val="tx1"/>
                </a:solidFill>
                <a:latin typeface="Times New Roman" panose="02020603050405020304" pitchFamily="18" charset="0"/>
                <a:cs typeface="Times New Roman" panose="02020603050405020304" pitchFamily="18" charset="0"/>
              </a:rPr>
              <a:t> </a:t>
            </a:r>
            <a:r>
              <a:rPr lang="uz-Cyrl-UZ" sz="2800" dirty="0" smtClean="0">
                <a:solidFill>
                  <a:schemeClr val="tx1"/>
                </a:solidFill>
                <a:latin typeface="Times New Roman" panose="02020603050405020304" pitchFamily="18" charset="0"/>
                <a:cs typeface="Times New Roman" panose="02020603050405020304" pitchFamily="18" charset="0"/>
              </a:rPr>
              <a:t> </a:t>
            </a:r>
            <a:r>
              <a:rPr lang="uz-Cyrl-UZ" sz="2800" dirty="0">
                <a:solidFill>
                  <a:schemeClr val="tx1"/>
                </a:solidFill>
                <a:latin typeface="Times New Roman" panose="02020603050405020304" pitchFamily="18" charset="0"/>
                <a:cs typeface="Times New Roman" panose="02020603050405020304" pitchFamily="18" charset="0"/>
              </a:rPr>
              <a:t>берилган </a:t>
            </a:r>
            <a:r>
              <a:rPr lang="uz-Cyrl-UZ" sz="2800" dirty="0" smtClean="0">
                <a:solidFill>
                  <a:schemeClr val="tx1"/>
                </a:solidFill>
                <a:latin typeface="Times New Roman" panose="02020603050405020304" pitchFamily="18" charset="0"/>
                <a:cs typeface="Times New Roman" panose="02020603050405020304" pitchFamily="18" charset="0"/>
              </a:rPr>
              <a:t>таклифлар натижалари бўйича мазкур ишга масъулият </a:t>
            </a:r>
            <a:r>
              <a:rPr lang="uz-Cyrl-UZ" sz="2800" dirty="0">
                <a:solidFill>
                  <a:schemeClr val="tx1"/>
                </a:solidFill>
                <a:latin typeface="Times New Roman" panose="02020603050405020304" pitchFamily="18" charset="0"/>
                <a:cs typeface="Times New Roman" panose="02020603050405020304" pitchFamily="18" charset="0"/>
              </a:rPr>
              <a:t>билан </a:t>
            </a:r>
            <a:r>
              <a:rPr lang="uz-Cyrl-UZ" sz="2800" dirty="0" smtClean="0">
                <a:solidFill>
                  <a:schemeClr val="tx1"/>
                </a:solidFill>
                <a:latin typeface="Times New Roman" panose="02020603050405020304" pitchFamily="18" charset="0"/>
                <a:cs typeface="Times New Roman" panose="02020603050405020304" pitchFamily="18" charset="0"/>
              </a:rPr>
              <a:t>ёндошган масъул шахларни рағбатлантириш ҳамда Низом талабларини бажармаётган ташкилот масъул ходимлари жавобгарлигини </a:t>
            </a:r>
            <a:r>
              <a:rPr lang="uz-Cyrl-UZ" sz="2800" dirty="0">
                <a:solidFill>
                  <a:schemeClr val="tx1"/>
                </a:solidFill>
                <a:latin typeface="Times New Roman" panose="02020603050405020304" pitchFamily="18" charset="0"/>
                <a:cs typeface="Times New Roman" panose="02020603050405020304" pitchFamily="18" charset="0"/>
              </a:rPr>
              <a:t>оширишга алоҳида эътибор </a:t>
            </a:r>
            <a:r>
              <a:rPr lang="uz-Cyrl-UZ" sz="2800" dirty="0" smtClean="0">
                <a:solidFill>
                  <a:schemeClr val="tx1"/>
                </a:solidFill>
                <a:latin typeface="Times New Roman" panose="02020603050405020304" pitchFamily="18" charset="0"/>
                <a:cs typeface="Times New Roman" panose="02020603050405020304" pitchFamily="18" charset="0"/>
              </a:rPr>
              <a:t>қаратиш мақсадида адлия бошқармаси томонидан тегишли муносабат билдириш амалиёти йўлга қўйилган. </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80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204864"/>
            <a:ext cx="8229600" cy="2736304"/>
          </a:xfrm>
        </p:spPr>
        <p:txBody>
          <a:bodyPr/>
          <a:lstStyle/>
          <a:p>
            <a:r>
              <a:rPr lang="uz-Cyrl-UZ" b="1" dirty="0" smtClean="0">
                <a:solidFill>
                  <a:srgbClr val="FF0000"/>
                </a:solidFill>
                <a:latin typeface="Times New Roman" panose="02020603050405020304" pitchFamily="18" charset="0"/>
                <a:cs typeface="Times New Roman" panose="02020603050405020304" pitchFamily="18" charset="0"/>
              </a:rPr>
              <a:t>ЭЪТИБОРИНГИЗ УЧУН РАҲМАТ!!!</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8945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315</TotalTime>
  <Words>262</Words>
  <Application>Microsoft Office PowerPoint</Application>
  <PresentationFormat>Экран (4:3)</PresentationFormat>
  <Paragraphs>102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Волна</vt:lpstr>
      <vt:lpstr>Сурхондарё вилоят адлия бошқармаси</vt:lpstr>
      <vt:lpstr>2019 йилда амалга оширилган ишлар</vt:lpstr>
      <vt:lpstr>2020 йилда амалга оширилган ишлар</vt:lpstr>
      <vt:lpstr>Вилоят, туман (шаҳар) даражасидаги маҳаллий давлат ҳокимияти, давлат бошқаруви ва ҳуқуқни муҳофаза қилувчи органлар томонидан берилган таклифлар туманлар кесимида</vt:lpstr>
      <vt:lpstr>Презентация PowerPoint</vt:lpstr>
      <vt:lpstr> Вилоят, туман (шаҳар) даражасидаги маҳаллий давлат ҳокимияти, давлат бошқаруви ва ҳуқуқни муҳофаза қилувчи органлар томонидан қонунчиликни такомиллаштириш  берилган таклифлар натижалари бўйича мазкур ишга масъулият билан ёндошган масъул шахларни рағбатлантириш ҳамда Низом талабларини бажармаётган ташкилот масъул ходимлари жавобгарлигини оширишга алоҳида эътибор қаратиш мақсадида адлия бошқармаси томонидан тегишли муносабат билдириш амалиёти йўлга қўйилган. </vt:lpstr>
      <vt:lpstr>ЭЪТИБОРИНГИЗ УЧУН РАҲМАТ!!!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Сурхондарё вилояти адлия бошқармаси</dc:title>
  <dc:creator>С.Алламуродов</dc:creator>
  <cp:lastModifiedBy>С.Алламуродов</cp:lastModifiedBy>
  <cp:revision>19</cp:revision>
  <dcterms:created xsi:type="dcterms:W3CDTF">2021-02-04T08:45:20Z</dcterms:created>
  <dcterms:modified xsi:type="dcterms:W3CDTF">2021-02-04T15:17:51Z</dcterms:modified>
</cp:coreProperties>
</file>